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9" r:id="rId2"/>
  </p:sldMasterIdLst>
  <p:sldIdLst>
    <p:sldId id="362" r:id="rId3"/>
    <p:sldId id="364" r:id="rId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图片 5" descr="文本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0" t="42133" r="30100" b="32335"/>
          <a:stretch>
            <a:fillRect/>
          </a:stretch>
        </p:blipFill>
        <p:spPr>
          <a:xfrm>
            <a:off x="7086600" y="218989"/>
            <a:ext cx="1929384" cy="833977"/>
          </a:xfrm>
          <a:prstGeom prst="rect">
            <a:avLst/>
          </a:prstGeom>
        </p:spPr>
      </p:pic>
      <p:pic>
        <p:nvPicPr>
          <p:cNvPr id="7" name="图片 6" descr="文本&#10;&#10;描述已自动生成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900"/>
            <a:ext cx="2057400" cy="945608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1840865"/>
            <a:ext cx="9144000" cy="298958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1480478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86337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15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6912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006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1083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814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3632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403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62112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1245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背景图案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/>
                    </a14:imgEffect>
                    <a14:imgEffect>
                      <a14:sharpenSoften amoun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50" b="13300"/>
          <a:stretch>
            <a:fillRect/>
          </a:stretch>
        </p:blipFill>
        <p:spPr>
          <a:xfrm>
            <a:off x="-1" y="0"/>
            <a:ext cx="9144000" cy="6912864"/>
          </a:xfrm>
          <a:prstGeom prst="rect">
            <a:avLst/>
          </a:prstGeom>
        </p:spPr>
      </p:pic>
      <p:pic>
        <p:nvPicPr>
          <p:cNvPr id="16" name="图片 15" descr="图片包含 徽标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43200" r="12200" b="18222"/>
          <a:stretch>
            <a:fillRect/>
          </a:stretch>
        </p:blipFill>
        <p:spPr>
          <a:xfrm>
            <a:off x="1750835" y="5469636"/>
            <a:ext cx="1829854" cy="9144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1892809" y="5592329"/>
            <a:ext cx="896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造字工房言宋体" pitchFamily="2" charset="-122"/>
                <a:ea typeface="造字工房言宋体" pitchFamily="2" charset="-122"/>
              </a:rPr>
              <a:t>主讲人</a:t>
            </a: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0189" y="-138594"/>
            <a:ext cx="2160947" cy="1225115"/>
          </a:xfrm>
          <a:prstGeom prst="rect">
            <a:avLst/>
          </a:prstGeom>
          <a:effectLst>
            <a:outerShdw blurRad="50800" dist="50800" dir="27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8215782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1092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2023/3/11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7624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3340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261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电脑萤幕画面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9143999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1" y="-78391"/>
            <a:ext cx="1948565" cy="1104709"/>
          </a:xfrm>
          <a:prstGeom prst="rect">
            <a:avLst/>
          </a:prstGeom>
        </p:spPr>
      </p:pic>
      <p:pic>
        <p:nvPicPr>
          <p:cNvPr id="21" name="图片 20" descr="电脑的屏幕&#10;&#10;描述已自动生成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1754" y="29608"/>
            <a:ext cx="7501466" cy="64214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3076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-714"/>
            <a:ext cx="9139429" cy="6858000"/>
          </a:xfrm>
          <a:prstGeom prst="rect">
            <a:avLst/>
          </a:prstGeom>
        </p:spPr>
      </p:pic>
      <p:pic>
        <p:nvPicPr>
          <p:cNvPr id="10" name="图片 9" descr="电子设备的屏幕上写着字&#10;&#10;低可信度描述已自动生成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  <a14:imgEffect>
                      <a14:sharpenSoften amoun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125" r="30"/>
          <a:stretch>
            <a:fillRect/>
          </a:stretch>
        </p:blipFill>
        <p:spPr>
          <a:xfrm>
            <a:off x="4400551" y="2"/>
            <a:ext cx="4740722" cy="6857999"/>
          </a:xfrm>
          <a:custGeom>
            <a:avLst/>
            <a:gdLst>
              <a:gd name="connsiteX0" fmla="*/ 3339941 w 6320962"/>
              <a:gd name="connsiteY0" fmla="*/ 0 h 6857999"/>
              <a:gd name="connsiteX1" fmla="*/ 3345763 w 6320962"/>
              <a:gd name="connsiteY1" fmla="*/ 0 h 6857999"/>
              <a:gd name="connsiteX2" fmla="*/ 3359591 w 6320962"/>
              <a:gd name="connsiteY2" fmla="*/ 0 h 6857999"/>
              <a:gd name="connsiteX3" fmla="*/ 3386519 w 6320962"/>
              <a:gd name="connsiteY3" fmla="*/ 0 h 6857999"/>
              <a:gd name="connsiteX4" fmla="*/ 3430915 w 6320962"/>
              <a:gd name="connsiteY4" fmla="*/ 0 h 6857999"/>
              <a:gd name="connsiteX5" fmla="*/ 3497143 w 6320962"/>
              <a:gd name="connsiteY5" fmla="*/ 0 h 6857999"/>
              <a:gd name="connsiteX6" fmla="*/ 3589572 w 6320962"/>
              <a:gd name="connsiteY6" fmla="*/ 0 h 6857999"/>
              <a:gd name="connsiteX7" fmla="*/ 3712569 w 6320962"/>
              <a:gd name="connsiteY7" fmla="*/ 0 h 6857999"/>
              <a:gd name="connsiteX8" fmla="*/ 3870499 w 6320962"/>
              <a:gd name="connsiteY8" fmla="*/ 0 h 6857999"/>
              <a:gd name="connsiteX9" fmla="*/ 4067729 w 6320962"/>
              <a:gd name="connsiteY9" fmla="*/ 0 h 6857999"/>
              <a:gd name="connsiteX10" fmla="*/ 4308627 w 6320962"/>
              <a:gd name="connsiteY10" fmla="*/ 0 h 6857999"/>
              <a:gd name="connsiteX11" fmla="*/ 4597559 w 6320962"/>
              <a:gd name="connsiteY11" fmla="*/ 0 h 6857999"/>
              <a:gd name="connsiteX12" fmla="*/ 4761403 w 6320962"/>
              <a:gd name="connsiteY12" fmla="*/ 0 h 6857999"/>
              <a:gd name="connsiteX13" fmla="*/ 4938892 w 6320962"/>
              <a:gd name="connsiteY13" fmla="*/ 0 h 6857999"/>
              <a:gd name="connsiteX14" fmla="*/ 5130573 w 6320962"/>
              <a:gd name="connsiteY14" fmla="*/ 0 h 6857999"/>
              <a:gd name="connsiteX15" fmla="*/ 5336992 w 6320962"/>
              <a:gd name="connsiteY15" fmla="*/ 0 h 6857999"/>
              <a:gd name="connsiteX16" fmla="*/ 5558695 w 6320962"/>
              <a:gd name="connsiteY16" fmla="*/ 0 h 6857999"/>
              <a:gd name="connsiteX17" fmla="*/ 5796227 w 6320962"/>
              <a:gd name="connsiteY17" fmla="*/ 0 h 6857999"/>
              <a:gd name="connsiteX18" fmla="*/ 6050134 w 6320962"/>
              <a:gd name="connsiteY18" fmla="*/ 0 h 6857999"/>
              <a:gd name="connsiteX19" fmla="*/ 6320962 w 6320962"/>
              <a:gd name="connsiteY19" fmla="*/ 0 h 6857999"/>
              <a:gd name="connsiteX20" fmla="*/ 6320962 w 6320962"/>
              <a:gd name="connsiteY20" fmla="*/ 6857999 h 6857999"/>
              <a:gd name="connsiteX21" fmla="*/ 0 w 6320962"/>
              <a:gd name="connsiteY21" fmla="*/ 6857999 h 6857999"/>
              <a:gd name="connsiteX22" fmla="*/ 638078 w 6320962"/>
              <a:gd name="connsiteY22" fmla="*/ 6071732 h 6857999"/>
              <a:gd name="connsiteX23" fmla="*/ 1701542 w 6320962"/>
              <a:gd name="connsiteY23" fmla="*/ 5166333 h 6857999"/>
              <a:gd name="connsiteX24" fmla="*/ 2123604 w 6320962"/>
              <a:gd name="connsiteY24" fmla="*/ 4042526 h 6857999"/>
              <a:gd name="connsiteX25" fmla="*/ 1887648 w 6320962"/>
              <a:gd name="connsiteY25" fmla="*/ 2882981 h 6857999"/>
              <a:gd name="connsiteX26" fmla="*/ 2615456 w 6320962"/>
              <a:gd name="connsiteY26" fmla="*/ 1902132 h 6857999"/>
              <a:gd name="connsiteX27" fmla="*/ 3389790 w 6320962"/>
              <a:gd name="connsiteY27" fmla="*/ 726702 h 6857999"/>
              <a:gd name="connsiteX28" fmla="*/ 3403084 w 6320962"/>
              <a:gd name="connsiteY28" fmla="*/ 412989 h 6857999"/>
              <a:gd name="connsiteX29" fmla="*/ 3339941 w 6320962"/>
              <a:gd name="connsiteY2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320962" h="6857999">
                <a:moveTo>
                  <a:pt x="3339941" y="0"/>
                </a:moveTo>
                <a:lnTo>
                  <a:pt x="3345763" y="0"/>
                </a:lnTo>
                <a:lnTo>
                  <a:pt x="3359591" y="0"/>
                </a:lnTo>
                <a:lnTo>
                  <a:pt x="3386519" y="0"/>
                </a:lnTo>
                <a:lnTo>
                  <a:pt x="3430915" y="0"/>
                </a:lnTo>
                <a:lnTo>
                  <a:pt x="3497143" y="0"/>
                </a:lnTo>
                <a:lnTo>
                  <a:pt x="3589572" y="0"/>
                </a:lnTo>
                <a:lnTo>
                  <a:pt x="3712569" y="0"/>
                </a:lnTo>
                <a:lnTo>
                  <a:pt x="3870499" y="0"/>
                </a:lnTo>
                <a:lnTo>
                  <a:pt x="4067729" y="0"/>
                </a:lnTo>
                <a:lnTo>
                  <a:pt x="4308627" y="0"/>
                </a:lnTo>
                <a:lnTo>
                  <a:pt x="4597559" y="0"/>
                </a:lnTo>
                <a:lnTo>
                  <a:pt x="4761403" y="0"/>
                </a:lnTo>
                <a:lnTo>
                  <a:pt x="4938892" y="0"/>
                </a:lnTo>
                <a:lnTo>
                  <a:pt x="5130573" y="0"/>
                </a:lnTo>
                <a:lnTo>
                  <a:pt x="5336992" y="0"/>
                </a:lnTo>
                <a:lnTo>
                  <a:pt x="5558695" y="0"/>
                </a:lnTo>
                <a:lnTo>
                  <a:pt x="5796227" y="0"/>
                </a:lnTo>
                <a:lnTo>
                  <a:pt x="6050134" y="0"/>
                </a:lnTo>
                <a:lnTo>
                  <a:pt x="6320962" y="0"/>
                </a:lnTo>
                <a:cubicBezTo>
                  <a:pt x="6320962" y="0"/>
                  <a:pt x="6320962" y="0"/>
                  <a:pt x="6320962" y="6857999"/>
                </a:cubicBezTo>
                <a:lnTo>
                  <a:pt x="0" y="6857999"/>
                </a:lnTo>
                <a:cubicBezTo>
                  <a:pt x="146226" y="6544286"/>
                  <a:pt x="388829" y="6282197"/>
                  <a:pt x="638078" y="6071732"/>
                </a:cubicBezTo>
                <a:cubicBezTo>
                  <a:pt x="996997" y="5769932"/>
                  <a:pt x="1392473" y="5531669"/>
                  <a:pt x="1701542" y="5166333"/>
                </a:cubicBezTo>
                <a:cubicBezTo>
                  <a:pt x="1944145" y="4872476"/>
                  <a:pt x="2136897" y="4463458"/>
                  <a:pt x="2123604" y="4042526"/>
                </a:cubicBezTo>
                <a:cubicBezTo>
                  <a:pt x="2106987" y="3629538"/>
                  <a:pt x="1837798" y="3323767"/>
                  <a:pt x="1887648" y="2882981"/>
                </a:cubicBezTo>
                <a:cubicBezTo>
                  <a:pt x="1944145" y="2386600"/>
                  <a:pt x="2276477" y="2128482"/>
                  <a:pt x="2615456" y="1902132"/>
                </a:cubicBezTo>
                <a:cubicBezTo>
                  <a:pt x="3007608" y="1640043"/>
                  <a:pt x="3313354" y="1282649"/>
                  <a:pt x="3389790" y="726702"/>
                </a:cubicBezTo>
                <a:cubicBezTo>
                  <a:pt x="3403084" y="623455"/>
                  <a:pt x="3406407" y="516236"/>
                  <a:pt x="3403084" y="412989"/>
                </a:cubicBezTo>
                <a:cubicBezTo>
                  <a:pt x="3396437" y="274002"/>
                  <a:pt x="3376497" y="135016"/>
                  <a:pt x="3339941" y="0"/>
                </a:cubicBezTo>
                <a:close/>
              </a:path>
            </a:pathLst>
          </a:custGeom>
        </p:spPr>
      </p:pic>
      <p:pic>
        <p:nvPicPr>
          <p:cNvPr id="14" name="图片 13" descr="文本&#10;&#10;描述已自动生成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192" y="-714"/>
            <a:ext cx="1974109" cy="907326"/>
          </a:xfrm>
          <a:prstGeom prst="rect">
            <a:avLst/>
          </a:prstGeom>
        </p:spPr>
      </p:pic>
      <p:sp>
        <p:nvSpPr>
          <p:cNvPr id="15" name="五边形 9"/>
          <p:cNvSpPr/>
          <p:nvPr userDrawn="1"/>
        </p:nvSpPr>
        <p:spPr>
          <a:xfrm>
            <a:off x="0" y="435222"/>
            <a:ext cx="594360" cy="404404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48340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蓝色的天空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0447" cy="6858000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144527" y="179832"/>
            <a:ext cx="8851392" cy="6498336"/>
            <a:chOff x="184150" y="139700"/>
            <a:chExt cx="11823700" cy="6578600"/>
          </a:xfrm>
        </p:grpSpPr>
        <p:sp>
          <p:nvSpPr>
            <p:cNvPr id="7" name="矩形 6"/>
            <p:cNvSpPr/>
            <p:nvPr/>
          </p:nvSpPr>
          <p:spPr>
            <a:xfrm>
              <a:off x="184150" y="139700"/>
              <a:ext cx="11823700" cy="6578600"/>
            </a:xfrm>
            <a:prstGeom prst="rect">
              <a:avLst/>
            </a:prstGeom>
            <a:solidFill>
              <a:srgbClr val="00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349250" y="292100"/>
              <a:ext cx="11493500" cy="6273800"/>
            </a:xfrm>
            <a:prstGeom prst="rect">
              <a:avLst/>
            </a:prstGeom>
            <a:solidFill>
              <a:srgbClr val="F5F3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0" name="五边形 9"/>
          <p:cNvSpPr/>
          <p:nvPr userDrawn="1"/>
        </p:nvSpPr>
        <p:spPr>
          <a:xfrm>
            <a:off x="163725" y="548640"/>
            <a:ext cx="648910" cy="402336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14159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14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56300" y="1555200"/>
            <a:ext cx="3924808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2023/3/11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585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750"/>
              </a:spcAft>
              <a:defRPr spc="225"/>
            </a:lvl1pPr>
            <a:lvl2pPr marL="514350" indent="-171450">
              <a:defRPr spc="225"/>
            </a:lvl2pPr>
            <a:lvl3pPr marL="857250" indent="-171450">
              <a:defRPr spc="225"/>
            </a:lvl3pPr>
            <a:lvl4pPr marL="1200150" indent="-171450">
              <a:defRPr spc="225"/>
            </a:lvl4pPr>
            <a:lvl5pPr marL="1543050" indent="-171450">
              <a:defRPr spc="225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  <p:extLst>
      <p:ext uri="{BB962C8B-B14F-4D97-AF65-F5344CB8AC3E}">
        <p14:creationId xmlns:p14="http://schemas.microsoft.com/office/powerpoint/2010/main" val="232649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225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750"/>
        </a:spcAft>
        <a:buFont typeface="Arial" panose="020B0604020202020204" pitchFamily="34" charset="0"/>
        <a:buChar char="●"/>
        <a:defRPr sz="13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tabLst>
          <a:tab pos="1207294" algn="l"/>
          <a:tab pos="1207294" algn="l"/>
          <a:tab pos="1207294" algn="l"/>
          <a:tab pos="1207294" algn="l"/>
        </a:tabLst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Wingdings" panose="05000000000000000000" charset="0"/>
        <a:buChar char="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Arial" panose="020B0604020202020204" pitchFamily="34" charset="0"/>
        <a:buChar char="•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2023/3/11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521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38913"/>
          <p:cNvSpPr>
            <a:spLocks noGrp="1"/>
          </p:cNvSpPr>
          <p:nvPr/>
        </p:nvSpPr>
        <p:spPr>
          <a:xfrm>
            <a:off x="120106" y="258237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第一章作业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1B84E83-0307-1ECA-C941-0AC3F1B45F7B}"/>
                  </a:ext>
                </a:extLst>
              </p:cNvPr>
              <p:cNvSpPr txBox="1"/>
              <p:nvPr/>
            </p:nvSpPr>
            <p:spPr>
              <a:xfrm>
                <a:off x="147464" y="1396882"/>
                <a:ext cx="7867997" cy="52137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350" dirty="0"/>
                  <a:t>一、</a:t>
                </a:r>
                <a:r>
                  <a:rPr lang="zh-CN" altLang="en-US" sz="1400" dirty="0"/>
                  <a:t>证明</a:t>
                </a:r>
                <a:endParaRPr lang="en-US" altLang="zh-CN" sz="1400" dirty="0"/>
              </a:p>
              <a:p>
                <a:pPr marL="557213" lvl="1" indent="-214313">
                  <a:buFont typeface="Wingdings" panose="05000000000000000000" pitchFamily="2" charset="2"/>
                  <a:buChar char="Ø"/>
                </a:pPr>
                <a:r>
                  <a:rPr lang="en-US" altLang="zh-CN" sz="1400" dirty="0"/>
                  <a:t>1</a:t>
                </a:r>
                <a:r>
                  <a:rPr lang="zh-CN" altLang="en-US" sz="1400" dirty="0"/>
                  <a:t>、</a:t>
                </a:r>
                <a14:m>
                  <m:oMath xmlns:m="http://schemas.openxmlformats.org/officeDocument/2006/math">
                    <m:r>
                      <a:rPr lang="en-US" altLang="zh-CN" sz="1400" i="1">
                        <a:latin typeface="Cambria Math" panose="02040503050406030204" pitchFamily="18" charset="0"/>
                      </a:rPr>
                      <m:t>10</m:t>
                    </m:r>
                    <m:sSup>
                      <m:sSup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1400" i="1"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US" altLang="zh-CN" sz="1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zh-CN" altLang="en-US" sz="1400" i="1">
                        <a:latin typeface="Cambria Math" panose="02040503050406030204" pitchFamily="18" charset="0"/>
                      </a:rPr>
                      <m:t>𝜃</m:t>
                    </m:r>
                    <m:d>
                      <m:d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altLang="zh-CN" sz="1400" i="1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altLang="zh-CN" sz="1400" dirty="0"/>
              </a:p>
              <a:p>
                <a:pPr marL="557213" lvl="1" indent="-214313">
                  <a:buFont typeface="Wingdings" panose="05000000000000000000" pitchFamily="2" charset="2"/>
                  <a:buChar char="Ø"/>
                </a:pPr>
                <a:r>
                  <a:rPr lang="en-US" altLang="zh-CN" sz="1400" dirty="0"/>
                  <a:t>2</a:t>
                </a:r>
                <a:r>
                  <a:rPr lang="zh-CN" altLang="en-US" sz="1400" dirty="0"/>
                  <a:t>、证明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1400" i="1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zh-CN" altLang="en-US" sz="1400" i="1">
                        <a:latin typeface="Cambria Math" panose="02040503050406030204" pitchFamily="18" charset="0"/>
                      </a:rPr>
                      <m:t>与</m:t>
                    </m:r>
                    <m:sSup>
                      <m:sSup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1400" i="1">
                            <a:latin typeface="Cambria Math" panose="02040503050406030204" pitchFamily="18" charset="0"/>
                          </a:rPr>
                          <m:t>n</m:t>
                        </m:r>
                      </m:sup>
                    </m:sSup>
                    <m:r>
                      <a:rPr lang="en-US" altLang="zh-CN" sz="1400" i="1">
                        <a:latin typeface="Cambria Math" panose="02040503050406030204" pitchFamily="18" charset="0"/>
                      </a:rPr>
                      <m:t>-</m:t>
                    </m:r>
                  </m:oMath>
                </a14:m>
                <a:r>
                  <a:rPr lang="en-US" altLang="zh-CN" sz="1400" dirty="0"/>
                  <a:t>2</a:t>
                </a:r>
                <a:r>
                  <a:rPr lang="zh-CN" altLang="en-US" sz="1400" dirty="0"/>
                  <a:t>阶的关系</a:t>
                </a:r>
                <a:endParaRPr lang="en-US" altLang="zh-CN" sz="1400" dirty="0"/>
              </a:p>
              <a:p>
                <a:pPr marL="557213" lvl="1" indent="-214313">
                  <a:buFont typeface="Wingdings" panose="05000000000000000000" pitchFamily="2" charset="2"/>
                  <a:buChar char="Ø"/>
                </a:pPr>
                <a:r>
                  <a:rPr lang="en-US" altLang="zh-CN" sz="1400" dirty="0"/>
                  <a:t>3</a:t>
                </a:r>
                <a:r>
                  <a:rPr lang="zh-CN" altLang="en-US" sz="1400" dirty="0"/>
                  <a:t>、证明</a:t>
                </a:r>
                <a14:m>
                  <m:oMath xmlns:m="http://schemas.openxmlformats.org/officeDocument/2006/math">
                    <m:r>
                      <a:rPr lang="en-US" altLang="zh-CN" sz="1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sz="140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altLang="zh-CN" sz="1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1400" i="1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d>
                    <m:r>
                      <a:rPr lang="en-US" altLang="zh-CN" sz="1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400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altLang="zh-CN" sz="1400" i="1">
                        <a:latin typeface="Cambria Math" panose="02040503050406030204" pitchFamily="18" charset="0"/>
                      </a:rPr>
                      <m:t>(</m:t>
                    </m:r>
                    <m:func>
                      <m:func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140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ctrlPr>
                              <a:rPr lang="en-US" altLang="zh-CN" sz="1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altLang="zh-CN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1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altLang="zh-CN" sz="1400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en-US" altLang="zh-CN" sz="1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zh-CN" sz="1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altLang="zh-CN" sz="1400" i="1">
                        <a:latin typeface="Cambria Math" panose="02040503050406030204" pitchFamily="18" charset="0"/>
                      </a:rPr>
                      <m:t>;</m:t>
                    </m:r>
                  </m:oMath>
                </a14:m>
                <a:endParaRPr lang="en-US" altLang="zh-CN" sz="1400" dirty="0"/>
              </a:p>
              <a:p>
                <a:r>
                  <a:rPr lang="zh-CN" altLang="en-US" sz="1400" dirty="0"/>
                  <a:t>二、算法设计与编码实现（要求写出</a:t>
                </a:r>
                <a:r>
                  <a:rPr lang="en-US" altLang="zh-CN" sz="1400" dirty="0"/>
                  <a:t>1</a:t>
                </a:r>
                <a:r>
                  <a:rPr lang="zh-CN" altLang="en-US" sz="1400" dirty="0"/>
                  <a:t>、设计思想</a:t>
                </a:r>
                <a:r>
                  <a:rPr lang="en-US" altLang="zh-CN" sz="1400" dirty="0"/>
                  <a:t>2</a:t>
                </a:r>
                <a:r>
                  <a:rPr lang="zh-CN" altLang="en-US" sz="1400" dirty="0"/>
                  <a:t>、源码</a:t>
                </a:r>
                <a:r>
                  <a:rPr lang="en-US" altLang="zh-CN" sz="1400" dirty="0"/>
                  <a:t>3</a:t>
                </a:r>
                <a:r>
                  <a:rPr lang="zh-CN" altLang="en-US" sz="1400" dirty="0"/>
                  <a:t>、测试运行截图</a:t>
                </a:r>
                <a:r>
                  <a:rPr lang="en-US" altLang="zh-CN" sz="1400" dirty="0"/>
                  <a:t>4</a:t>
                </a:r>
                <a:r>
                  <a:rPr lang="zh-CN" altLang="en-US" sz="1400" dirty="0"/>
                  <a:t>、分析算法性能）</a:t>
                </a:r>
                <a:endParaRPr lang="en-US" altLang="zh-CN" sz="1400" dirty="0"/>
              </a:p>
              <a:p>
                <a:r>
                  <a:rPr lang="en-US" altLang="zh-CN" sz="1400" dirty="0"/>
                  <a:t>1</a:t>
                </a:r>
                <a:r>
                  <a:rPr lang="zh-CN" altLang="en-US" sz="1400" dirty="0"/>
                  <a:t>、有一个含有</a:t>
                </a:r>
                <a:r>
                  <a:rPr lang="en-US" altLang="zh-CN" sz="1400" dirty="0"/>
                  <a:t>n</a:t>
                </a:r>
                <a:r>
                  <a:rPr lang="zh-CN" altLang="en-US" sz="1400" dirty="0"/>
                  <a:t>个元素的数组</a:t>
                </a:r>
                <a:r>
                  <a:rPr lang="en-US" altLang="zh-CN" sz="1400" dirty="0"/>
                  <a:t>A</a:t>
                </a:r>
                <a:r>
                  <a:rPr lang="zh-CN" altLang="en-US" sz="1400" dirty="0"/>
                  <a:t>，判断其中是否存在出现次数超过所有元素个数一半的元素；</a:t>
                </a:r>
                <a:endParaRPr lang="en-US" altLang="zh-CN" sz="1400" dirty="0"/>
              </a:p>
              <a:p>
                <a:pPr eaLnBrk="1" hangingPunct="1">
                  <a:buFontTx/>
                  <a:buNone/>
                </a:pPr>
                <a:r>
                  <a:rPr lang="en-US" altLang="zh-CN" sz="1400" dirty="0"/>
                  <a:t>2</a:t>
                </a:r>
                <a:r>
                  <a:rPr lang="zh-CN" altLang="en-US" sz="1400" dirty="0"/>
                  <a:t>、一个字符串中含有若干</a:t>
                </a:r>
                <a:r>
                  <a:rPr lang="en-US" altLang="zh-CN" sz="1400" dirty="0"/>
                  <a:t>'*'</a:t>
                </a:r>
                <a:r>
                  <a:rPr lang="zh-CN" altLang="en-US" sz="1400" dirty="0"/>
                  <a:t>字符，设计一尽可能高效的算法，将</a:t>
                </a:r>
                <a:r>
                  <a:rPr lang="en-US" altLang="zh-CN" sz="1400" dirty="0"/>
                  <a:t>'*'</a:t>
                </a:r>
                <a:r>
                  <a:rPr lang="zh-CN" altLang="en-US" sz="1400" dirty="0"/>
                  <a:t>字符全部移到最前面，其他字符的先后顺序不能改变。</a:t>
                </a:r>
              </a:p>
              <a:p>
                <a:pPr eaLnBrk="1" hangingPunct="1">
                  <a:buFontTx/>
                  <a:buNone/>
                </a:pPr>
                <a:r>
                  <a:rPr lang="zh-CN" altLang="en-US" sz="1400" dirty="0"/>
                  <a:t>  如输入：</a:t>
                </a:r>
                <a:r>
                  <a:rPr lang="en-US" altLang="zh-CN" sz="1400" dirty="0"/>
                  <a:t>‘s**</a:t>
                </a:r>
                <a:r>
                  <a:rPr lang="en-US" altLang="zh-CN" sz="1400" dirty="0" err="1"/>
                  <a:t>tu</a:t>
                </a:r>
                <a:r>
                  <a:rPr lang="en-US" altLang="zh-CN" sz="1400" dirty="0"/>
                  <a:t>*de***</a:t>
                </a:r>
                <a:r>
                  <a:rPr lang="en-US" altLang="zh-CN" sz="1400" dirty="0" err="1"/>
                  <a:t>nt</a:t>
                </a:r>
                <a:r>
                  <a:rPr lang="en-US" altLang="zh-CN" sz="1400" dirty="0"/>
                  <a:t>’</a:t>
                </a:r>
                <a:r>
                  <a:rPr lang="zh-CN" altLang="en-US" sz="1400" dirty="0"/>
                  <a:t>；</a:t>
                </a:r>
              </a:p>
              <a:p>
                <a:pPr eaLnBrk="1" hangingPunct="1">
                  <a:buFontTx/>
                  <a:buNone/>
                </a:pPr>
                <a:r>
                  <a:rPr lang="zh-CN" altLang="en-US" sz="1400" dirty="0"/>
                  <a:t>    输出</a:t>
                </a:r>
                <a:r>
                  <a:rPr lang="en-US" altLang="zh-CN" sz="1400" dirty="0"/>
                  <a:t>‘******student’</a:t>
                </a:r>
              </a:p>
              <a:p>
                <a:r>
                  <a:rPr lang="en-US" altLang="zh-CN" sz="1400" dirty="0"/>
                  <a:t>3</a:t>
                </a:r>
                <a:r>
                  <a:rPr lang="zh-CN" altLang="en-US" sz="1400" dirty="0"/>
                  <a:t>、</a:t>
                </a:r>
                <a:r>
                  <a:rPr lang="zh-CN" altLang="en-US" sz="1400" noProof="1"/>
                  <a:t>如果字符串</a:t>
                </a:r>
                <a:r>
                  <a:rPr lang="en-US" altLang="zh-CN" sz="1400" noProof="1"/>
                  <a:t>t</a:t>
                </a:r>
                <a:r>
                  <a:rPr lang="zh-CN" altLang="en-US" sz="1400" noProof="1"/>
                  <a:t>是字符串</a:t>
                </a:r>
                <a:r>
                  <a:rPr lang="en-US" altLang="zh-CN" sz="1400" noProof="1"/>
                  <a:t>s</a:t>
                </a:r>
                <a:r>
                  <a:rPr lang="zh-CN" altLang="en-US" sz="1400" noProof="1"/>
                  <a:t>的后面若干字符串循环右移得到的，称</a:t>
                </a:r>
                <a:r>
                  <a:rPr lang="en-US" altLang="zh-CN" sz="1400" noProof="1"/>
                  <a:t>s</a:t>
                </a:r>
                <a:r>
                  <a:rPr lang="zh-CN" altLang="en-US" sz="1400" noProof="1"/>
                  <a:t>和</a:t>
                </a:r>
                <a:r>
                  <a:rPr lang="en-US" altLang="zh-CN" sz="1400" noProof="1"/>
                  <a:t>t</a:t>
                </a:r>
                <a:r>
                  <a:rPr lang="zh-CN" altLang="en-US" sz="1400" noProof="1"/>
                  <a:t>的旋转词。比如</a:t>
                </a:r>
                <a:r>
                  <a:rPr lang="en-US" altLang="zh-CN" sz="1400" noProof="1"/>
                  <a:t>"abcdef"</a:t>
                </a:r>
                <a:r>
                  <a:rPr lang="zh-CN" altLang="en-US" sz="1400" noProof="1"/>
                  <a:t>和"</a:t>
                </a:r>
                <a:r>
                  <a:rPr lang="en-US" altLang="zh-CN" sz="1400" noProof="1"/>
                  <a:t>efabcd</a:t>
                </a:r>
                <a:r>
                  <a:rPr lang="zh-CN" altLang="en-US" sz="1400" noProof="1"/>
                  <a:t>"</a:t>
                </a:r>
                <a:r>
                  <a:rPr lang="en-US" altLang="zh-CN" sz="1400" noProof="1"/>
                  <a:t> </a:t>
                </a:r>
                <a:r>
                  <a:rPr lang="zh-CN" altLang="en-US" sz="1400" noProof="1"/>
                  <a:t>是旋转词；"</a:t>
                </a:r>
                <a:r>
                  <a:rPr lang="en-US" altLang="zh-CN" sz="1400" noProof="1"/>
                  <a:t>abcdef</a:t>
                </a:r>
                <a:r>
                  <a:rPr lang="zh-CN" altLang="en-US" sz="1400" noProof="1"/>
                  <a:t>"和"</a:t>
                </a:r>
                <a:r>
                  <a:rPr lang="en-US" altLang="zh-CN" sz="1400" noProof="1"/>
                  <a:t>feabcd</a:t>
                </a:r>
                <a:r>
                  <a:rPr lang="zh-CN" altLang="en-US" sz="1400" noProof="1"/>
                  <a:t>"不是旋转词。设计算法，判断输入的两个字符串是否为旋转词。</a:t>
                </a:r>
                <a:endParaRPr lang="en-US" altLang="zh-CN" sz="1400" noProof="1"/>
              </a:p>
              <a:p>
                <a:endParaRPr lang="en-US" altLang="zh-CN" sz="140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endParaRPr lang="en-US" altLang="zh-CN" sz="1350" noProof="1"/>
              </a:p>
              <a:p>
                <a:pPr eaLnBrk="1" hangingPunct="1">
                  <a:buFontTx/>
                  <a:buNone/>
                </a:pPr>
                <a:endParaRPr lang="en-US" altLang="zh-CN" sz="1350" dirty="0"/>
              </a:p>
              <a:p>
                <a:endParaRPr lang="zh-CN" altLang="en-US" sz="1350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1B84E83-0307-1ECA-C941-0AC3F1B45F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464" y="1396882"/>
                <a:ext cx="7867997" cy="5213735"/>
              </a:xfrm>
              <a:prstGeom prst="rect">
                <a:avLst/>
              </a:prstGeom>
              <a:blipFill>
                <a:blip r:embed="rId2"/>
                <a:stretch>
                  <a:fillRect l="-232" t="-2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366A2B92-8A79-2F01-B5FB-9B0C3A11C57B}"/>
              </a:ext>
            </a:extLst>
          </p:cNvPr>
          <p:cNvSpPr/>
          <p:nvPr/>
        </p:nvSpPr>
        <p:spPr>
          <a:xfrm>
            <a:off x="1575198" y="4407698"/>
            <a:ext cx="1134665" cy="409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noProof="1">
                <a:solidFill>
                  <a:srgbClr val="FF0000"/>
                </a:solidFill>
              </a:rPr>
              <a:t>abcd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0A46BBA-5357-32F0-2AA9-C7411B2A4C11}"/>
              </a:ext>
            </a:extLst>
          </p:cNvPr>
          <p:cNvSpPr/>
          <p:nvPr/>
        </p:nvSpPr>
        <p:spPr>
          <a:xfrm>
            <a:off x="2701529" y="4407698"/>
            <a:ext cx="796528" cy="40957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noProof="1">
                <a:solidFill>
                  <a:srgbClr val="FF0000"/>
                </a:solidFill>
              </a:rPr>
              <a:t>ef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535C2B-3D56-D845-FBC1-C08ABED52E9E}"/>
              </a:ext>
            </a:extLst>
          </p:cNvPr>
          <p:cNvSpPr/>
          <p:nvPr/>
        </p:nvSpPr>
        <p:spPr>
          <a:xfrm>
            <a:off x="5348288" y="4425557"/>
            <a:ext cx="1133475" cy="409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noProof="1">
                <a:solidFill>
                  <a:srgbClr val="FF0000"/>
                </a:solidFill>
              </a:rPr>
              <a:t>abcd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6F4C1C9-C296-81FA-E639-5BFA1A38740B}"/>
              </a:ext>
            </a:extLst>
          </p:cNvPr>
          <p:cNvSpPr/>
          <p:nvPr/>
        </p:nvSpPr>
        <p:spPr>
          <a:xfrm>
            <a:off x="4552950" y="4425557"/>
            <a:ext cx="795338" cy="40957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2400" noProof="1">
                <a:solidFill>
                  <a:srgbClr val="FF0000"/>
                </a:solidFill>
              </a:rPr>
              <a:t>ef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2CA290A-DCBB-44FC-B80C-B27519F4B889}"/>
              </a:ext>
            </a:extLst>
          </p:cNvPr>
          <p:cNvSpPr txBox="1"/>
          <p:nvPr/>
        </p:nvSpPr>
        <p:spPr>
          <a:xfrm>
            <a:off x="1104900" y="4425557"/>
            <a:ext cx="319318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00" noProof="1">
                <a:solidFill>
                  <a:schemeClr val="accent5">
                    <a:lumMod val="10000"/>
                  </a:schemeClr>
                </a:solidFill>
              </a:rPr>
              <a:t>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D48D90-7A70-353E-457C-6659003359A2}"/>
              </a:ext>
            </a:extLst>
          </p:cNvPr>
          <p:cNvSpPr txBox="1"/>
          <p:nvPr/>
        </p:nvSpPr>
        <p:spPr>
          <a:xfrm>
            <a:off x="4081463" y="4435082"/>
            <a:ext cx="260008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00" noProof="1">
                <a:solidFill>
                  <a:schemeClr val="accent5">
                    <a:lumMod val="10000"/>
                  </a:schemeClr>
                </a:solidFill>
              </a:rPr>
              <a:t>t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B8724CB-68C1-A2F4-E2C5-872F325FAB7F}"/>
              </a:ext>
            </a:extLst>
          </p:cNvPr>
          <p:cNvGrpSpPr>
            <a:grpSpLocks/>
          </p:cNvGrpSpPr>
          <p:nvPr/>
        </p:nvGrpSpPr>
        <p:grpSpPr bwMode="auto">
          <a:xfrm>
            <a:off x="1134666" y="5360198"/>
            <a:ext cx="4244578" cy="415290"/>
            <a:chOff x="732" y="8720"/>
            <a:chExt cx="8911" cy="872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C06E4B-9B73-6F96-F485-E059425AC5EF}"/>
                </a:ext>
              </a:extLst>
            </p:cNvPr>
            <p:cNvSpPr/>
            <p:nvPr/>
          </p:nvSpPr>
          <p:spPr>
            <a:xfrm>
              <a:off x="1637" y="8720"/>
              <a:ext cx="2382" cy="8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 noProof="1">
                  <a:solidFill>
                    <a:srgbClr val="FF0000"/>
                  </a:solidFill>
                </a:rPr>
                <a:t>abcd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1BB01F5-86B7-823D-3B95-A09F6A6228F1}"/>
                </a:ext>
              </a:extLst>
            </p:cNvPr>
            <p:cNvSpPr/>
            <p:nvPr/>
          </p:nvSpPr>
          <p:spPr>
            <a:xfrm>
              <a:off x="4001" y="8720"/>
              <a:ext cx="1672" cy="86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 noProof="1">
                  <a:solidFill>
                    <a:srgbClr val="FF0000"/>
                  </a:solidFill>
                </a:rPr>
                <a:t>ef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C7F8380-BD52-689F-EADE-369127035617}"/>
                </a:ext>
              </a:extLst>
            </p:cNvPr>
            <p:cNvSpPr/>
            <p:nvPr/>
          </p:nvSpPr>
          <p:spPr>
            <a:xfrm>
              <a:off x="5609" y="8720"/>
              <a:ext cx="2380" cy="8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 noProof="1">
                  <a:solidFill>
                    <a:srgbClr val="FF0000"/>
                  </a:solidFill>
                </a:rPr>
                <a:t>abcd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6AFD1D8-B5C9-BF1C-5843-080062DEE5B6}"/>
                </a:ext>
              </a:extLst>
            </p:cNvPr>
            <p:cNvSpPr/>
            <p:nvPr/>
          </p:nvSpPr>
          <p:spPr>
            <a:xfrm>
              <a:off x="7973" y="8720"/>
              <a:ext cx="1670" cy="86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400" noProof="1">
                  <a:solidFill>
                    <a:srgbClr val="FF0000"/>
                  </a:solidFill>
                </a:rPr>
                <a:t>ef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DA39840-DBFA-6ECC-FAC7-6D95EAE21339}"/>
                </a:ext>
              </a:extLst>
            </p:cNvPr>
            <p:cNvSpPr txBox="1"/>
            <p:nvPr/>
          </p:nvSpPr>
          <p:spPr>
            <a:xfrm>
              <a:off x="732" y="8720"/>
              <a:ext cx="953" cy="87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100" noProof="1">
                  <a:solidFill>
                    <a:schemeClr val="accent5">
                      <a:lumMod val="10000"/>
                    </a:schemeClr>
                  </a:solidFill>
                </a:rPr>
                <a:t>ss</a:t>
              </a: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38913"/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第一章作业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p:sp>
        <p:nvSpPr>
          <p:cNvPr id="3" name="文本占位符 89090">
            <a:extLst>
              <a:ext uri="{FF2B5EF4-FFF2-40B4-BE49-F238E27FC236}">
                <a16:creationId xmlns:a16="http://schemas.microsoft.com/office/drawing/2014/main" id="{E9D81D5F-2708-E7C3-9943-12B08BE2740E}"/>
              </a:ext>
            </a:extLst>
          </p:cNvPr>
          <p:cNvSpPr txBox="1">
            <a:spLocks noChangeArrowheads="1"/>
          </p:cNvSpPr>
          <p:nvPr/>
        </p:nvSpPr>
        <p:spPr>
          <a:xfrm>
            <a:off x="79058" y="1009135"/>
            <a:ext cx="8674100" cy="51625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altLang="zh-CN" sz="1350" dirty="0"/>
              <a:t>4</a:t>
            </a:r>
            <a:r>
              <a:rPr lang="zh-CN" altLang="en-US" sz="1350" dirty="0"/>
              <a:t>、</a:t>
            </a:r>
            <a:r>
              <a:rPr lang="en-US" altLang="zh-CN" sz="1350" dirty="0"/>
              <a:t> </a:t>
            </a:r>
            <a:r>
              <a:rPr lang="zh-CN" altLang="en-US" sz="1350" dirty="0"/>
              <a:t>数字排序：</a:t>
            </a:r>
            <a:r>
              <a:rPr lang="zh-CN" altLang="zh-CN" sz="1350" dirty="0"/>
              <a:t>给定</a:t>
            </a:r>
            <a:r>
              <a:rPr lang="en-US" altLang="zh-CN" sz="1350" dirty="0"/>
              <a:t>n</a:t>
            </a:r>
            <a:r>
              <a:rPr lang="zh-CN" altLang="en-US" sz="1350" dirty="0"/>
              <a:t>（</a:t>
            </a:r>
            <a:r>
              <a:rPr lang="en-US" altLang="zh-CN" sz="1350" dirty="0"/>
              <a:t>n</a:t>
            </a:r>
            <a:r>
              <a:rPr lang="zh-CN" altLang="en-US" sz="1350" dirty="0"/>
              <a:t>不超过</a:t>
            </a:r>
            <a:r>
              <a:rPr lang="en-US" altLang="zh-CN" sz="1350" dirty="0"/>
              <a:t>1000</a:t>
            </a:r>
            <a:r>
              <a:rPr lang="zh-CN" altLang="en-US" sz="1350" dirty="0"/>
              <a:t>）个整数，统计每个整数出现的频率，并按频率大小排序输出。</a:t>
            </a:r>
          </a:p>
          <a:p>
            <a:pPr>
              <a:buFontTx/>
              <a:buNone/>
            </a:pPr>
            <a:r>
              <a:rPr lang="zh-CN" altLang="en-US" sz="1350" dirty="0"/>
              <a:t>  输入：</a:t>
            </a:r>
            <a:r>
              <a:rPr lang="en-US" altLang="zh-CN" sz="1350" dirty="0"/>
              <a:t>10         //</a:t>
            </a:r>
            <a:r>
              <a:rPr lang="zh-CN" altLang="en-US" sz="1350" dirty="0"/>
              <a:t>整数个数</a:t>
            </a:r>
            <a:r>
              <a:rPr lang="en-US" altLang="zh-CN" sz="1350" dirty="0"/>
              <a:t>n</a:t>
            </a:r>
          </a:p>
          <a:p>
            <a:pPr>
              <a:buFontTx/>
              <a:buNone/>
            </a:pPr>
            <a:r>
              <a:rPr lang="zh-CN" altLang="en-US" sz="1350" dirty="0"/>
              <a:t>        </a:t>
            </a:r>
            <a:r>
              <a:rPr lang="en-US" altLang="zh-CN" sz="1350" dirty="0"/>
              <a:t>3 4 1 2 6 3 3 4 1 3</a:t>
            </a:r>
          </a:p>
          <a:p>
            <a:pPr>
              <a:buFontTx/>
              <a:buNone/>
            </a:pPr>
            <a:r>
              <a:rPr lang="en-US" altLang="zh-CN" sz="1350" dirty="0"/>
              <a:t> </a:t>
            </a:r>
            <a:r>
              <a:rPr lang="zh-CN" altLang="en-US" sz="1350" dirty="0"/>
              <a:t>输出： </a:t>
            </a:r>
            <a:r>
              <a:rPr lang="en-US" altLang="zh-CN" sz="1350" dirty="0"/>
              <a:t>3  4    //3</a:t>
            </a:r>
            <a:r>
              <a:rPr lang="zh-CN" altLang="en-US" sz="1350" dirty="0"/>
              <a:t>出现</a:t>
            </a:r>
            <a:r>
              <a:rPr lang="en-US" altLang="zh-CN" sz="1350" dirty="0"/>
              <a:t>4</a:t>
            </a:r>
            <a:r>
              <a:rPr lang="zh-CN" altLang="en-US" sz="1350" dirty="0"/>
              <a:t>次</a:t>
            </a:r>
          </a:p>
          <a:p>
            <a:pPr>
              <a:buFontTx/>
              <a:buNone/>
            </a:pPr>
            <a:r>
              <a:rPr lang="zh-CN" altLang="en-US" sz="1350" dirty="0"/>
              <a:t>        </a:t>
            </a:r>
            <a:r>
              <a:rPr lang="en-US" altLang="zh-CN" sz="1350" dirty="0"/>
              <a:t>1  2</a:t>
            </a:r>
          </a:p>
          <a:p>
            <a:pPr>
              <a:buFontTx/>
              <a:buNone/>
            </a:pPr>
            <a:r>
              <a:rPr lang="en-US" altLang="zh-CN" sz="1350" dirty="0"/>
              <a:t>        4  2  </a:t>
            </a:r>
          </a:p>
          <a:p>
            <a:pPr>
              <a:buFontTx/>
              <a:buNone/>
            </a:pPr>
            <a:r>
              <a:rPr lang="en-US" altLang="zh-CN" sz="1350" dirty="0"/>
              <a:t>        2  1</a:t>
            </a:r>
          </a:p>
          <a:p>
            <a:pPr>
              <a:buFontTx/>
              <a:buNone/>
            </a:pPr>
            <a:r>
              <a:rPr lang="en-US" altLang="zh-CN" sz="1350" dirty="0"/>
              <a:t>        6  1</a:t>
            </a:r>
          </a:p>
          <a:p>
            <a:pPr>
              <a:buFontTx/>
              <a:buNone/>
            </a:pPr>
            <a:r>
              <a:rPr lang="en-US" altLang="zh-CN" sz="1800" b="1" dirty="0"/>
              <a:t>【</a:t>
            </a:r>
            <a:r>
              <a:rPr lang="zh-CN" altLang="en-US" sz="1800" b="1" dirty="0"/>
              <a:t>作业要求</a:t>
            </a:r>
            <a:r>
              <a:rPr lang="en-US" altLang="zh-CN" sz="1800" b="1" dirty="0"/>
              <a:t>】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/>
              <a:t>非编码题可以手写拍照粘贴在</a:t>
            </a:r>
            <a:r>
              <a:rPr lang="en-US" altLang="zh-CN" sz="1800" b="1" dirty="0"/>
              <a:t>word</a:t>
            </a:r>
            <a:r>
              <a:rPr lang="zh-CN" altLang="en-US" sz="1800" b="1" dirty="0"/>
              <a:t>文档中；</a:t>
            </a:r>
            <a:endParaRPr lang="en-US" altLang="zh-CN" sz="18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800" b="1" dirty="0"/>
              <a:t>编码题：要求写出</a:t>
            </a:r>
            <a:r>
              <a:rPr lang="en-US" altLang="zh-CN" sz="1800" b="1" dirty="0"/>
              <a:t>1</a:t>
            </a:r>
            <a:r>
              <a:rPr lang="zh-CN" altLang="en-US" sz="1800" b="1" dirty="0"/>
              <a:t>、设计思想</a:t>
            </a:r>
            <a:r>
              <a:rPr lang="en-US" altLang="zh-CN" sz="1800" b="1" dirty="0"/>
              <a:t>2</a:t>
            </a:r>
            <a:r>
              <a:rPr lang="zh-CN" altLang="en-US" sz="1800" b="1" dirty="0"/>
              <a:t>、源码</a:t>
            </a:r>
            <a:r>
              <a:rPr lang="en-US" altLang="zh-CN" sz="1800" b="1" dirty="0"/>
              <a:t>3</a:t>
            </a:r>
            <a:r>
              <a:rPr lang="zh-CN" altLang="en-US" sz="1800" b="1" dirty="0"/>
              <a:t>、测试运行截图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、分析算法性能粘贴在</a:t>
            </a:r>
            <a:r>
              <a:rPr lang="en-US" altLang="zh-CN" sz="1800" b="1" dirty="0"/>
              <a:t>word </a:t>
            </a:r>
            <a:r>
              <a:rPr lang="zh-CN" altLang="en-US" sz="1800" b="1" dirty="0"/>
              <a:t>文档里。</a:t>
            </a:r>
            <a:endParaRPr lang="en-US" altLang="zh-CN" sz="18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800" b="1" dirty="0"/>
              <a:t> </a:t>
            </a:r>
            <a:r>
              <a:rPr lang="zh-CN" altLang="en-US" sz="1800" b="1" dirty="0"/>
              <a:t>作业提交电子档：命名规则为   章节</a:t>
            </a:r>
            <a:r>
              <a:rPr lang="en-US" altLang="zh-CN" sz="1800" b="1" dirty="0"/>
              <a:t>-</a:t>
            </a:r>
            <a:r>
              <a:rPr lang="zh-CN" altLang="en-US" sz="1800" b="1" dirty="0"/>
              <a:t>班级（</a:t>
            </a:r>
            <a:r>
              <a:rPr lang="en-US" altLang="zh-CN" sz="1800" b="1" dirty="0"/>
              <a:t>02</a:t>
            </a:r>
            <a:r>
              <a:rPr lang="zh-CN" altLang="en-US" sz="1800" b="1" dirty="0"/>
              <a:t>或</a:t>
            </a:r>
            <a:r>
              <a:rPr lang="en-US" altLang="zh-CN" sz="1800" b="1" dirty="0"/>
              <a:t>03</a:t>
            </a:r>
            <a:r>
              <a:rPr lang="zh-CN" altLang="en-US" sz="1800" b="1" dirty="0"/>
              <a:t>）</a:t>
            </a:r>
            <a:r>
              <a:rPr lang="en-US" altLang="zh-CN" sz="1800" b="1" dirty="0"/>
              <a:t>-</a:t>
            </a:r>
            <a:r>
              <a:rPr lang="zh-CN" altLang="en-US" sz="1800" b="1" dirty="0"/>
              <a:t>姓名</a:t>
            </a:r>
            <a:endParaRPr lang="en-US" altLang="zh-CN" sz="1800" b="1" dirty="0"/>
          </a:p>
          <a:p>
            <a:pPr>
              <a:buNone/>
            </a:pPr>
            <a:r>
              <a:rPr lang="zh-CN" altLang="en-US" sz="1800" b="1" dirty="0"/>
              <a:t>例：</a:t>
            </a:r>
            <a:r>
              <a:rPr lang="en-US" altLang="zh-CN" sz="1800" b="1" dirty="0"/>
              <a:t>1-02-XXXXX</a:t>
            </a:r>
            <a:r>
              <a:rPr lang="zh-CN" altLang="en-US" sz="1800" b="1" dirty="0"/>
              <a:t>就是第一章</a:t>
            </a:r>
            <a:r>
              <a:rPr lang="en-US" altLang="zh-CN" sz="1800" b="1" dirty="0"/>
              <a:t>2</a:t>
            </a:r>
            <a:r>
              <a:rPr lang="zh-CN" altLang="en-US" sz="1800" b="1" dirty="0"/>
              <a:t>班</a:t>
            </a:r>
            <a:r>
              <a:rPr lang="en-US" altLang="zh-CN" sz="1800" b="1" dirty="0"/>
              <a:t>XXXX</a:t>
            </a:r>
            <a:r>
              <a:rPr lang="zh-CN" altLang="en-US" sz="1800" b="1" dirty="0"/>
              <a:t>的作业。</a:t>
            </a:r>
            <a:endParaRPr lang="en-US" altLang="zh-CN" sz="1800" b="1" dirty="0"/>
          </a:p>
          <a:p>
            <a:pPr>
              <a:buNone/>
            </a:pPr>
            <a:r>
              <a:rPr lang="zh-CN" altLang="en-US" sz="1800" b="1" dirty="0"/>
              <a:t>周一、四上课的是</a:t>
            </a:r>
            <a:r>
              <a:rPr lang="en-US" altLang="zh-CN" sz="1800" b="1" dirty="0"/>
              <a:t>03</a:t>
            </a:r>
            <a:r>
              <a:rPr lang="zh-CN" altLang="en-US" sz="1800" b="1" dirty="0"/>
              <a:t>班</a:t>
            </a:r>
            <a:endParaRPr lang="en-US" altLang="zh-CN" sz="1800" b="1" dirty="0"/>
          </a:p>
          <a:p>
            <a:pPr>
              <a:buNone/>
            </a:pPr>
            <a:r>
              <a:rPr lang="zh-CN" altLang="en-US" sz="1800" b="1" dirty="0"/>
              <a:t>周一、五上课的是</a:t>
            </a:r>
            <a:r>
              <a:rPr lang="en-US" altLang="zh-CN" sz="1800" b="1" dirty="0"/>
              <a:t>02</a:t>
            </a:r>
            <a:r>
              <a:rPr lang="zh-CN" altLang="en-US" sz="1800" b="1" dirty="0"/>
              <a:t>班</a:t>
            </a:r>
            <a:endParaRPr lang="en-US" altLang="zh-CN" sz="1800" b="1" dirty="0"/>
          </a:p>
        </p:txBody>
      </p:sp>
    </p:spTree>
    <p:extLst>
      <p:ext uri="{BB962C8B-B14F-4D97-AF65-F5344CB8AC3E}">
        <p14:creationId xmlns:p14="http://schemas.microsoft.com/office/powerpoint/2010/main" val="925059472"/>
      </p:ext>
    </p:extLst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390</Words>
  <Application>Microsoft Office PowerPoint</Application>
  <PresentationFormat>全屏显示(4:3)</PresentationFormat>
  <Paragraphs>47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造字工房言宋体</vt:lpstr>
      <vt:lpstr>Arial</vt:lpstr>
      <vt:lpstr>Calibri</vt:lpstr>
      <vt:lpstr>Calibri Light</vt:lpstr>
      <vt:lpstr>Cambria Math</vt:lpstr>
      <vt:lpstr>Times New Roman</vt:lpstr>
      <vt:lpstr>Wingdings</vt:lpstr>
      <vt:lpstr>自定义设计方案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yanning</dc:creator>
  <cp:lastModifiedBy>lu yanning</cp:lastModifiedBy>
  <cp:revision>2</cp:revision>
  <dcterms:created xsi:type="dcterms:W3CDTF">2023-03-11T02:41:40Z</dcterms:created>
  <dcterms:modified xsi:type="dcterms:W3CDTF">2023-03-11T03:12:59Z</dcterms:modified>
</cp:coreProperties>
</file>

<file path=docProps/thumbnail.jpeg>
</file>